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DM Sans" charset="1" panose="00000000000000000000"/>
      <p:regular r:id="rId22"/>
    </p:embeddedFont>
    <p:embeddedFont>
      <p:font typeface="Gagalin" charset="1" panose="00000500000000000000"/>
      <p:regular r:id="rId23"/>
    </p:embeddedFont>
    <p:embeddedFont>
      <p:font typeface="DM Sans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90747" y="2418805"/>
            <a:ext cx="2059546" cy="20595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3494" t="0" r="-265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946915" y="2418805"/>
            <a:ext cx="1372625" cy="6286723"/>
            <a:chOff x="0" y="0"/>
            <a:chExt cx="17746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7464" cy="812800"/>
            </a:xfrm>
            <a:custGeom>
              <a:avLst/>
              <a:gdLst/>
              <a:ahLst/>
              <a:cxnLst/>
              <a:rect r="r" b="b" t="t" l="l"/>
              <a:pathLst>
                <a:path h="812800" w="177464">
                  <a:moveTo>
                    <a:pt x="88732" y="0"/>
                  </a:moveTo>
                  <a:lnTo>
                    <a:pt x="88732" y="0"/>
                  </a:lnTo>
                  <a:cubicBezTo>
                    <a:pt x="112265" y="0"/>
                    <a:pt x="134835" y="9349"/>
                    <a:pt x="151475" y="25989"/>
                  </a:cubicBezTo>
                  <a:cubicBezTo>
                    <a:pt x="168116" y="42630"/>
                    <a:pt x="177464" y="65199"/>
                    <a:pt x="177464" y="88732"/>
                  </a:cubicBezTo>
                  <a:lnTo>
                    <a:pt x="177464" y="724068"/>
                  </a:lnTo>
                  <a:cubicBezTo>
                    <a:pt x="177464" y="773073"/>
                    <a:pt x="137738" y="812800"/>
                    <a:pt x="88732" y="812800"/>
                  </a:cubicBezTo>
                  <a:lnTo>
                    <a:pt x="88732" y="812800"/>
                  </a:lnTo>
                  <a:cubicBezTo>
                    <a:pt x="39727" y="812800"/>
                    <a:pt x="0" y="773073"/>
                    <a:pt x="0" y="724068"/>
                  </a:cubicBezTo>
                  <a:lnTo>
                    <a:pt x="0" y="88732"/>
                  </a:lnTo>
                  <a:cubicBezTo>
                    <a:pt x="0" y="39727"/>
                    <a:pt x="39727" y="0"/>
                    <a:pt x="88732" y="0"/>
                  </a:cubicBezTo>
                  <a:close/>
                </a:path>
              </a:pathLst>
            </a:custGeom>
            <a:blipFill>
              <a:blip r:embed="rId2"/>
              <a:stretch>
                <a:fillRect l="-568561" t="0" r="-1887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399186" y="5061909"/>
            <a:ext cx="1372625" cy="3643619"/>
            <a:chOff x="0" y="0"/>
            <a:chExt cx="177464" cy="471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464" cy="471077"/>
            </a:xfrm>
            <a:custGeom>
              <a:avLst/>
              <a:gdLst/>
              <a:ahLst/>
              <a:cxnLst/>
              <a:rect r="r" b="b" t="t" l="l"/>
              <a:pathLst>
                <a:path h="471077" w="177464">
                  <a:moveTo>
                    <a:pt x="88732" y="0"/>
                  </a:moveTo>
                  <a:lnTo>
                    <a:pt x="88732" y="0"/>
                  </a:lnTo>
                  <a:cubicBezTo>
                    <a:pt x="112265" y="0"/>
                    <a:pt x="134835" y="9349"/>
                    <a:pt x="151475" y="25989"/>
                  </a:cubicBezTo>
                  <a:cubicBezTo>
                    <a:pt x="168116" y="42630"/>
                    <a:pt x="177464" y="65199"/>
                    <a:pt x="177464" y="88732"/>
                  </a:cubicBezTo>
                  <a:lnTo>
                    <a:pt x="177464" y="382345"/>
                  </a:lnTo>
                  <a:cubicBezTo>
                    <a:pt x="177464" y="405879"/>
                    <a:pt x="168116" y="428448"/>
                    <a:pt x="151475" y="445088"/>
                  </a:cubicBezTo>
                  <a:cubicBezTo>
                    <a:pt x="134835" y="461729"/>
                    <a:pt x="112265" y="471077"/>
                    <a:pt x="88732" y="471077"/>
                  </a:cubicBezTo>
                  <a:lnTo>
                    <a:pt x="88732" y="471077"/>
                  </a:lnTo>
                  <a:cubicBezTo>
                    <a:pt x="39727" y="471077"/>
                    <a:pt x="0" y="431351"/>
                    <a:pt x="0" y="382345"/>
                  </a:cubicBezTo>
                  <a:lnTo>
                    <a:pt x="0" y="88732"/>
                  </a:lnTo>
                  <a:cubicBezTo>
                    <a:pt x="0" y="39727"/>
                    <a:pt x="39727" y="0"/>
                    <a:pt x="88732" y="0"/>
                  </a:cubicBezTo>
                  <a:close/>
                </a:path>
              </a:pathLst>
            </a:custGeom>
            <a:blipFill>
              <a:blip r:embed="rId2"/>
              <a:stretch>
                <a:fillRect l="-135091" t="0" r="-1633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99186" y="2418805"/>
            <a:ext cx="1372625" cy="2540380"/>
            <a:chOff x="0" y="0"/>
            <a:chExt cx="177464" cy="3284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7464" cy="328441"/>
            </a:xfrm>
            <a:custGeom>
              <a:avLst/>
              <a:gdLst/>
              <a:ahLst/>
              <a:cxnLst/>
              <a:rect r="r" b="b" t="t" l="l"/>
              <a:pathLst>
                <a:path h="328441" w="177464">
                  <a:moveTo>
                    <a:pt x="88732" y="0"/>
                  </a:moveTo>
                  <a:lnTo>
                    <a:pt x="88732" y="0"/>
                  </a:lnTo>
                  <a:cubicBezTo>
                    <a:pt x="112265" y="0"/>
                    <a:pt x="134835" y="9349"/>
                    <a:pt x="151475" y="25989"/>
                  </a:cubicBezTo>
                  <a:cubicBezTo>
                    <a:pt x="168116" y="42630"/>
                    <a:pt x="177464" y="65199"/>
                    <a:pt x="177464" y="88732"/>
                  </a:cubicBezTo>
                  <a:lnTo>
                    <a:pt x="177464" y="239709"/>
                  </a:lnTo>
                  <a:cubicBezTo>
                    <a:pt x="177464" y="288715"/>
                    <a:pt x="137738" y="328441"/>
                    <a:pt x="88732" y="328441"/>
                  </a:cubicBezTo>
                  <a:lnTo>
                    <a:pt x="88732" y="328441"/>
                  </a:lnTo>
                  <a:cubicBezTo>
                    <a:pt x="65199" y="328441"/>
                    <a:pt x="42630" y="319093"/>
                    <a:pt x="25989" y="302452"/>
                  </a:cubicBezTo>
                  <a:cubicBezTo>
                    <a:pt x="9349" y="285812"/>
                    <a:pt x="0" y="263242"/>
                    <a:pt x="0" y="239709"/>
                  </a:cubicBezTo>
                  <a:lnTo>
                    <a:pt x="0" y="88732"/>
                  </a:lnTo>
                  <a:cubicBezTo>
                    <a:pt x="0" y="39727"/>
                    <a:pt x="39727" y="0"/>
                    <a:pt x="8873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350346" b="-6212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490747" y="4740147"/>
            <a:ext cx="2059546" cy="3965382"/>
            <a:chOff x="0" y="0"/>
            <a:chExt cx="266275" cy="5126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6275" cy="512678"/>
            </a:xfrm>
            <a:custGeom>
              <a:avLst/>
              <a:gdLst/>
              <a:ahLst/>
              <a:cxnLst/>
              <a:rect r="r" b="b" t="t" l="l"/>
              <a:pathLst>
                <a:path h="512678" w="266275">
                  <a:moveTo>
                    <a:pt x="133138" y="0"/>
                  </a:moveTo>
                  <a:lnTo>
                    <a:pt x="133138" y="0"/>
                  </a:lnTo>
                  <a:cubicBezTo>
                    <a:pt x="206667" y="0"/>
                    <a:pt x="266275" y="59608"/>
                    <a:pt x="266275" y="133138"/>
                  </a:cubicBezTo>
                  <a:lnTo>
                    <a:pt x="266275" y="379540"/>
                  </a:lnTo>
                  <a:cubicBezTo>
                    <a:pt x="266275" y="414850"/>
                    <a:pt x="252248" y="448714"/>
                    <a:pt x="227280" y="473683"/>
                  </a:cubicBezTo>
                  <a:cubicBezTo>
                    <a:pt x="202312" y="498651"/>
                    <a:pt x="168448" y="512678"/>
                    <a:pt x="133138" y="512678"/>
                  </a:cubicBezTo>
                  <a:lnTo>
                    <a:pt x="133138" y="512678"/>
                  </a:lnTo>
                  <a:cubicBezTo>
                    <a:pt x="97827" y="512678"/>
                    <a:pt x="63963" y="498651"/>
                    <a:pt x="38995" y="473683"/>
                  </a:cubicBezTo>
                  <a:cubicBezTo>
                    <a:pt x="14027" y="448714"/>
                    <a:pt x="0" y="414850"/>
                    <a:pt x="0" y="379540"/>
                  </a:cubicBezTo>
                  <a:lnTo>
                    <a:pt x="0" y="133138"/>
                  </a:lnTo>
                  <a:cubicBezTo>
                    <a:pt x="0" y="97827"/>
                    <a:pt x="14027" y="63963"/>
                    <a:pt x="38995" y="38995"/>
                  </a:cubicBezTo>
                  <a:cubicBezTo>
                    <a:pt x="63963" y="14027"/>
                    <a:pt x="97827" y="0"/>
                    <a:pt x="133138" y="0"/>
                  </a:cubicBezTo>
                  <a:close/>
                </a:path>
              </a:pathLst>
            </a:custGeom>
            <a:blipFill>
              <a:blip r:embed="rId2"/>
              <a:stretch>
                <a:fillRect l="-188985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7056015">
            <a:off x="963062" y="-4714023"/>
            <a:ext cx="4005343" cy="9890012"/>
            <a:chOff x="0" y="0"/>
            <a:chExt cx="1054905" cy="26047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4905" cy="2604777"/>
            </a:xfrm>
            <a:custGeom>
              <a:avLst/>
              <a:gdLst/>
              <a:ahLst/>
              <a:cxnLst/>
              <a:rect r="r" b="b" t="t" l="l"/>
              <a:pathLst>
                <a:path h="2604777" w="1054905">
                  <a:moveTo>
                    <a:pt x="0" y="0"/>
                  </a:moveTo>
                  <a:lnTo>
                    <a:pt x="1054905" y="0"/>
                  </a:lnTo>
                  <a:lnTo>
                    <a:pt x="1054905" y="2604777"/>
                  </a:lnTo>
                  <a:lnTo>
                    <a:pt x="0" y="2604777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54905" cy="2642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823735" y="2668090"/>
            <a:ext cx="7910999" cy="32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1"/>
              </a:lnSpc>
            </a:pPr>
            <a:r>
              <a:rPr lang="en-US" sz="8361" spc="-518">
                <a:solidFill>
                  <a:srgbClr val="FFFFFF"/>
                </a:solidFill>
                <a:latin typeface="DM Sans"/>
              </a:rPr>
              <a:t>Human Activity Recognition using Smartphones​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2031" y="7177194"/>
            <a:ext cx="8656920" cy="142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7"/>
              </a:lnSpc>
            </a:pPr>
            <a:r>
              <a:rPr lang="en-US" sz="3669" spc="-227">
                <a:solidFill>
                  <a:srgbClr val="FFFFFF"/>
                </a:solidFill>
                <a:latin typeface="DM Sans"/>
              </a:rPr>
              <a:t>An Applied Machine Learning Project</a:t>
            </a:r>
          </a:p>
          <a:p>
            <a:pPr algn="l">
              <a:lnSpc>
                <a:spcPts val="2802"/>
              </a:lnSpc>
            </a:pPr>
          </a:p>
          <a:p>
            <a:pPr algn="l">
              <a:lnSpc>
                <a:spcPts val="3580"/>
              </a:lnSpc>
            </a:pPr>
            <a:r>
              <a:rPr lang="en-US" sz="2557" spc="-158">
                <a:solidFill>
                  <a:srgbClr val="FFFFFF"/>
                </a:solidFill>
                <a:latin typeface="DM Sans"/>
              </a:rPr>
              <a:t>By Krushal Shah, Ram Kishore, Sai Pokuri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true" flipV="false" rot="0">
            <a:off x="9719216" y="2861277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11181157" y="0"/>
                </a:moveTo>
                <a:lnTo>
                  <a:pt x="0" y="0"/>
                </a:lnTo>
                <a:lnTo>
                  <a:pt x="0" y="11209180"/>
                </a:lnTo>
                <a:lnTo>
                  <a:pt x="11181157" y="11209180"/>
                </a:lnTo>
                <a:lnTo>
                  <a:pt x="1118115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1938" y="887463"/>
            <a:ext cx="5762973" cy="199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spc="-477">
                <a:solidFill>
                  <a:srgbClr val="FFFFFF"/>
                </a:solidFill>
                <a:latin typeface="DM Sans"/>
              </a:rPr>
              <a:t>SVM 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5754" y="3682444"/>
            <a:ext cx="8027975" cy="176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266">
                <a:solidFill>
                  <a:srgbClr val="38B6FF"/>
                </a:solidFill>
                <a:latin typeface="Gagalin"/>
              </a:rPr>
              <a:t>Strengths:​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Effective in high-dimensional spaces.​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Relatively memory-efficient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217337" y="5915449"/>
            <a:ext cx="8027975" cy="176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266">
                <a:solidFill>
                  <a:srgbClr val="38B6FF"/>
                </a:solidFill>
                <a:latin typeface="Gagalin"/>
              </a:rPr>
              <a:t>Weakness:​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Prone to overfitting, especially with a high feature-to-sample ratio.​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Requires careful tuning of parameters (e.g., kernel type, regularization term).​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7839534"/>
            <a:ext cx="8027975" cy="210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266">
                <a:solidFill>
                  <a:srgbClr val="38B6FF"/>
                </a:solidFill>
                <a:latin typeface="Gagalin"/>
              </a:rPr>
              <a:t>Performance:​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Accuracy: 0.91.​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Robust in handling complex, high-dimensional data from accelerometers and gyroscopes.​</a:t>
            </a:r>
          </a:p>
          <a:p>
            <a:pPr algn="l"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true" flipV="false" rot="0">
            <a:off x="9719216" y="2861277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11181157" y="0"/>
                </a:moveTo>
                <a:lnTo>
                  <a:pt x="0" y="0"/>
                </a:lnTo>
                <a:lnTo>
                  <a:pt x="0" y="11209180"/>
                </a:lnTo>
                <a:lnTo>
                  <a:pt x="11181157" y="11209180"/>
                </a:lnTo>
                <a:lnTo>
                  <a:pt x="1118115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1938" y="887463"/>
            <a:ext cx="5762973" cy="296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spc="-477">
                <a:solidFill>
                  <a:srgbClr val="FFFFFF"/>
                </a:solidFill>
                <a:latin typeface="DM Sans"/>
              </a:rPr>
              <a:t>LOGISTIC </a:t>
            </a:r>
          </a:p>
          <a:p>
            <a:pPr algn="l">
              <a:lnSpc>
                <a:spcPts val="7700"/>
              </a:lnSpc>
            </a:pPr>
            <a:r>
              <a:rPr lang="en-US" sz="7700" spc="-477">
                <a:solidFill>
                  <a:srgbClr val="FFFFFF"/>
                </a:solidFill>
                <a:latin typeface="DM Sans"/>
              </a:rPr>
              <a:t>REGRESSION </a:t>
            </a:r>
          </a:p>
          <a:p>
            <a:pPr algn="l">
              <a:lnSpc>
                <a:spcPts val="7700"/>
              </a:lnSpc>
            </a:pPr>
            <a:r>
              <a:rPr lang="en-US" sz="7700" spc="-477">
                <a:solidFill>
                  <a:srgbClr val="FFFFFF"/>
                </a:solidFill>
                <a:latin typeface="DM Sans"/>
              </a:rPr>
              <a:t>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04768" y="3898688"/>
            <a:ext cx="8027975" cy="210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266">
                <a:solidFill>
                  <a:srgbClr val="38B6FF"/>
                </a:solidFill>
                <a:latin typeface="Gagalin"/>
              </a:rPr>
              <a:t>Strengths:​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99" spc="-117">
                <a:solidFill>
                  <a:srgbClr val="FFFFFF"/>
                </a:solidFill>
                <a:latin typeface="DM Sans"/>
              </a:rPr>
              <a:t>Provides probabilities for outcomes.​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Fast at classifying unknown records.​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Performs well with linear decision boundaries.​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217337" y="5915449"/>
            <a:ext cx="8027975" cy="210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266">
                <a:solidFill>
                  <a:srgbClr val="38B6FF"/>
                </a:solidFill>
                <a:latin typeface="Gagalin"/>
              </a:rPr>
              <a:t>Weakness:​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Underperforms with non-linear data relationships.​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Lacks flexibility to capture complex </a:t>
            </a:r>
            <a:r>
              <a:rPr lang="en-US" sz="1899" spc="-117">
                <a:solidFill>
                  <a:srgbClr val="FFFFFF"/>
                </a:solidFill>
                <a:latin typeface="DM Sans"/>
              </a:rPr>
              <a:t>relationships without transformations or additions (e.g., polynomial regression).​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231325" y="7932209"/>
            <a:ext cx="8027975" cy="176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266">
                <a:solidFill>
                  <a:srgbClr val="38B6FF"/>
                </a:solidFill>
                <a:latin typeface="Gagalin"/>
              </a:rPr>
              <a:t>Performance:​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Accuracy: 0.95.​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Most effective among the three models in distinguishing between different activities.​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true" flipV="false" rot="0">
            <a:off x="9719216" y="2861277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11181157" y="0"/>
                </a:moveTo>
                <a:lnTo>
                  <a:pt x="0" y="0"/>
                </a:lnTo>
                <a:lnTo>
                  <a:pt x="0" y="11209180"/>
                </a:lnTo>
                <a:lnTo>
                  <a:pt x="11181157" y="11209180"/>
                </a:lnTo>
                <a:lnTo>
                  <a:pt x="1118115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1938" y="887463"/>
            <a:ext cx="5762973" cy="199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spc="-477">
                <a:solidFill>
                  <a:srgbClr val="FFFFFF"/>
                </a:solidFill>
                <a:latin typeface="DM Sans"/>
              </a:rPr>
              <a:t>KNN 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5943" y="3348121"/>
            <a:ext cx="8027975" cy="210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266">
                <a:solidFill>
                  <a:srgbClr val="38B6FF"/>
                </a:solidFill>
                <a:latin typeface="Gagalin"/>
              </a:rPr>
              <a:t>Strengths:​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Intuitive and easy to implement.​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Performs well with a sufficient number of correctly labeled data points.​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Naturally handles multi-class cases.​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130012" y="5640165"/>
            <a:ext cx="8027975" cy="210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266">
                <a:solidFill>
                  <a:srgbClr val="38B6FF"/>
                </a:solidFill>
                <a:latin typeface="Gagalin"/>
              </a:rPr>
              <a:t>Weakness:​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Slow with increasing data size due to distance computations for all training points.​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Sensitive to data scale and irrelevant features.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7777750"/>
            <a:ext cx="8027975" cy="210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266">
                <a:solidFill>
                  <a:srgbClr val="38B6FF"/>
                </a:solidFill>
                <a:latin typeface="Gagalin"/>
              </a:rPr>
              <a:t>Performance:​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Accuracy: 0.88.​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Potential for improvement by optimizing the number of neighbors (k) or selecting a suitable distance metric.​</a:t>
            </a:r>
          </a:p>
          <a:p>
            <a:pPr algn="l"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696939" y="-846406"/>
            <a:ext cx="1658959" cy="20028624"/>
            <a:chOff x="0" y="0"/>
            <a:chExt cx="436928" cy="52750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928" cy="5275029"/>
            </a:xfrm>
            <a:custGeom>
              <a:avLst/>
              <a:gdLst/>
              <a:ahLst/>
              <a:cxnLst/>
              <a:rect r="r" b="b" t="t" l="l"/>
              <a:pathLst>
                <a:path h="5275029" w="436928">
                  <a:moveTo>
                    <a:pt x="0" y="0"/>
                  </a:moveTo>
                  <a:lnTo>
                    <a:pt x="436928" y="0"/>
                  </a:lnTo>
                  <a:lnTo>
                    <a:pt x="436928" y="5275029"/>
                  </a:lnTo>
                  <a:lnTo>
                    <a:pt x="0" y="5275029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50000">
                  <a:srgbClr val="FAAF8B">
                    <a:alpha val="100000"/>
                  </a:srgbClr>
                </a:gs>
                <a:gs pos="100000">
                  <a:srgbClr val="F82E6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6928" cy="531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696939" y="-119040"/>
            <a:ext cx="1658959" cy="20028624"/>
            <a:chOff x="0" y="0"/>
            <a:chExt cx="436928" cy="5275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6928" cy="5275029"/>
            </a:xfrm>
            <a:custGeom>
              <a:avLst/>
              <a:gdLst/>
              <a:ahLst/>
              <a:cxnLst/>
              <a:rect r="r" b="b" t="t" l="l"/>
              <a:pathLst>
                <a:path h="5275029" w="436928">
                  <a:moveTo>
                    <a:pt x="0" y="0"/>
                  </a:moveTo>
                  <a:lnTo>
                    <a:pt x="436928" y="0"/>
                  </a:lnTo>
                  <a:lnTo>
                    <a:pt x="436928" y="5275029"/>
                  </a:lnTo>
                  <a:lnTo>
                    <a:pt x="0" y="5275029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50000">
                  <a:srgbClr val="FAAF8B">
                    <a:alpha val="100000"/>
                  </a:srgbClr>
                </a:gs>
                <a:gs pos="100000">
                  <a:srgbClr val="F82E6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6928" cy="531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7056015">
            <a:off x="963062" y="-4714023"/>
            <a:ext cx="4005343" cy="9890012"/>
            <a:chOff x="0" y="0"/>
            <a:chExt cx="1054905" cy="2604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4905" cy="2604777"/>
            </a:xfrm>
            <a:custGeom>
              <a:avLst/>
              <a:gdLst/>
              <a:ahLst/>
              <a:cxnLst/>
              <a:rect r="r" b="b" t="t" l="l"/>
              <a:pathLst>
                <a:path h="2604777" w="1054905">
                  <a:moveTo>
                    <a:pt x="0" y="0"/>
                  </a:moveTo>
                  <a:lnTo>
                    <a:pt x="1054905" y="0"/>
                  </a:lnTo>
                  <a:lnTo>
                    <a:pt x="1054905" y="2604777"/>
                  </a:lnTo>
                  <a:lnTo>
                    <a:pt x="0" y="2604777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4905" cy="2642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9608" y="3536690"/>
            <a:ext cx="936489" cy="9364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57852" y="912019"/>
            <a:ext cx="13444244" cy="110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61"/>
              </a:lnSpc>
            </a:pPr>
            <a:r>
              <a:rPr lang="en-US" sz="8261" spc="-512">
                <a:solidFill>
                  <a:srgbClr val="FFFFFF"/>
                </a:solidFill>
                <a:latin typeface="DM Sans"/>
              </a:rPr>
              <a:t>PERFORMANCE COMPARISON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5246" y="5105400"/>
            <a:ext cx="5551841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 Bold"/>
              </a:rPr>
              <a:t>Support Vector Machine (SVM)</a:t>
            </a:r>
            <a:r>
              <a:rPr lang="en-US" sz="1899" spc="-117">
                <a:solidFill>
                  <a:srgbClr val="FFFFFF"/>
                </a:solidFill>
                <a:latin typeface="DM Sans Bold"/>
              </a:rPr>
              <a:t>: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Accuracy: 0.91.​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Handles high-dimensional data effectively.​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1238" y="3584872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89608" y="5073254"/>
            <a:ext cx="936489" cy="93648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65246" y="6476497"/>
            <a:ext cx="772971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 Bold"/>
              </a:rPr>
              <a:t>K-Nearest Neighbors (kNN)</a:t>
            </a:r>
            <a:r>
              <a:rPr lang="en-US" sz="1899" spc="-117">
                <a:solidFill>
                  <a:srgbClr val="FFFFFF"/>
                </a:solidFill>
                <a:latin typeface="DM Sans Bold"/>
              </a:rPr>
              <a:t>:​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Accuracy: 0.88.​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A s</a:t>
            </a:r>
            <a:r>
              <a:rPr lang="en-US" sz="1899" spc="-117">
                <a:solidFill>
                  <a:srgbClr val="FFFFFF"/>
                </a:solidFill>
                <a:latin typeface="DM Sans"/>
              </a:rPr>
              <a:t>imple and intuitive approach to classification.​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21238" y="5142685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2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89608" y="6456842"/>
            <a:ext cx="936489" cy="93648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21238" y="6445314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36" id="36"/>
          <p:cNvSpPr txBox="true"/>
          <p:nvPr/>
        </p:nvSpPr>
        <p:spPr>
          <a:xfrm rot="0">
            <a:off x="8526418" y="6839362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48538" y="4871077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07473" y="4871077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65246" y="3324215"/>
            <a:ext cx="8023192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 Bold"/>
              </a:rPr>
              <a:t>Logistic Regression: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Most effective model with the highest accuracy of 0.95.​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Indicates linear relationships between features and activities.​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465503" y="2238999"/>
            <a:ext cx="10466947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210">
                <a:solidFill>
                  <a:srgbClr val="38B6FF"/>
                </a:solidFill>
                <a:latin typeface="Gagalin"/>
              </a:rPr>
              <a:t>Comparing the 3 models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-3099422" y="-5982779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0" y="0"/>
                </a:moveTo>
                <a:lnTo>
                  <a:pt x="11181157" y="0"/>
                </a:lnTo>
                <a:lnTo>
                  <a:pt x="11181157" y="11209181"/>
                </a:lnTo>
                <a:lnTo>
                  <a:pt x="0" y="1120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140219" y="4847288"/>
            <a:ext cx="8295561" cy="10879424"/>
          </a:xfrm>
          <a:custGeom>
            <a:avLst/>
            <a:gdLst/>
            <a:ahLst/>
            <a:cxnLst/>
            <a:rect r="r" b="b" t="t" l="l"/>
            <a:pathLst>
              <a:path h="10879424" w="8295561">
                <a:moveTo>
                  <a:pt x="8295562" y="0"/>
                </a:moveTo>
                <a:lnTo>
                  <a:pt x="0" y="0"/>
                </a:lnTo>
                <a:lnTo>
                  <a:pt x="0" y="10879424"/>
                </a:lnTo>
                <a:lnTo>
                  <a:pt x="8295562" y="10879424"/>
                </a:lnTo>
                <a:lnTo>
                  <a:pt x="829556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08202" y="1330311"/>
            <a:ext cx="750323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496">
                <a:solidFill>
                  <a:srgbClr val="FFFFFF"/>
                </a:solidFill>
                <a:latin typeface="DM Sans"/>
              </a:rPr>
              <a:t>RESULT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9401" y="5335114"/>
            <a:ext cx="5509741" cy="303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485" spc="-154">
                <a:solidFill>
                  <a:srgbClr val="FFFFFF"/>
                </a:solidFill>
                <a:latin typeface="DM Sans"/>
              </a:rPr>
              <a:t>This project leverages smartphone sensor data (accelerometer and gyroscope) to classify various physical activities. Machine learning models such as K-Nearest Neighbors (kNN), Support Vector Machine (SVM), and Logistic Regression were explored for this purpose.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9401" y="4257372"/>
            <a:ext cx="5127853" cy="70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4139" spc="-256">
                <a:solidFill>
                  <a:srgbClr val="38B6FF"/>
                </a:solidFill>
                <a:latin typeface="Gagalin"/>
              </a:rPr>
              <a:t>CONCLUSION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46583" y="5188302"/>
            <a:ext cx="5168084" cy="406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402" indent="-251701" lvl="1">
              <a:lnSpc>
                <a:spcPts val="3264"/>
              </a:lnSpc>
              <a:buFont typeface="Arial"/>
              <a:buChar char="•"/>
            </a:pPr>
            <a:r>
              <a:rPr lang="en-US" sz="2331" spc="-144">
                <a:solidFill>
                  <a:srgbClr val="FFFFFF"/>
                </a:solidFill>
                <a:latin typeface="DM Sans"/>
              </a:rPr>
              <a:t>Enhances understanding of applying machine learning to real-world sensor data.​</a:t>
            </a:r>
          </a:p>
          <a:p>
            <a:pPr algn="l" marL="503402" indent="-251701" lvl="1">
              <a:lnSpc>
                <a:spcPts val="3264"/>
              </a:lnSpc>
              <a:buFont typeface="Arial"/>
              <a:buChar char="•"/>
            </a:pPr>
            <a:r>
              <a:rPr lang="en-US" sz="2331" spc="-144">
                <a:solidFill>
                  <a:srgbClr val="FFFFFF"/>
                </a:solidFill>
                <a:latin typeface="DM Sans"/>
              </a:rPr>
              <a:t>Opens possibilities for practical applications in daily living, healthcare, and user interaction technologies.​</a:t>
            </a:r>
          </a:p>
          <a:p>
            <a:pPr algn="l" marL="503402" indent="-251701" lvl="1">
              <a:lnSpc>
                <a:spcPts val="3264"/>
              </a:lnSpc>
              <a:buFont typeface="Arial"/>
              <a:buChar char="•"/>
            </a:pPr>
            <a:r>
              <a:rPr lang="en-US" sz="2331" spc="-144">
                <a:solidFill>
                  <a:srgbClr val="FFFFFF"/>
                </a:solidFill>
                <a:latin typeface="DM Sans"/>
              </a:rPr>
              <a:t>Promises significant advancements in wearable technology and activity recognition.</a:t>
            </a:r>
          </a:p>
          <a:p>
            <a:pPr algn="l">
              <a:lnSpc>
                <a:spcPts val="326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962826" y="4067317"/>
            <a:ext cx="4211339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210">
                <a:solidFill>
                  <a:srgbClr val="38B6FF"/>
                </a:solidFill>
                <a:latin typeface="Gagalin"/>
              </a:rPr>
              <a:t>OVERALL IMPACT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696939" y="-846406"/>
            <a:ext cx="1658959" cy="20028624"/>
            <a:chOff x="0" y="0"/>
            <a:chExt cx="436928" cy="52750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928" cy="5275029"/>
            </a:xfrm>
            <a:custGeom>
              <a:avLst/>
              <a:gdLst/>
              <a:ahLst/>
              <a:cxnLst/>
              <a:rect r="r" b="b" t="t" l="l"/>
              <a:pathLst>
                <a:path h="5275029" w="436928">
                  <a:moveTo>
                    <a:pt x="0" y="0"/>
                  </a:moveTo>
                  <a:lnTo>
                    <a:pt x="436928" y="0"/>
                  </a:lnTo>
                  <a:lnTo>
                    <a:pt x="436928" y="5275029"/>
                  </a:lnTo>
                  <a:lnTo>
                    <a:pt x="0" y="5275029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50000">
                  <a:srgbClr val="FAAF8B">
                    <a:alpha val="100000"/>
                  </a:srgbClr>
                </a:gs>
                <a:gs pos="100000">
                  <a:srgbClr val="F82E6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6928" cy="531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696939" y="-119040"/>
            <a:ext cx="1658959" cy="20028624"/>
            <a:chOff x="0" y="0"/>
            <a:chExt cx="436928" cy="5275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6928" cy="5275029"/>
            </a:xfrm>
            <a:custGeom>
              <a:avLst/>
              <a:gdLst/>
              <a:ahLst/>
              <a:cxnLst/>
              <a:rect r="r" b="b" t="t" l="l"/>
              <a:pathLst>
                <a:path h="5275029" w="436928">
                  <a:moveTo>
                    <a:pt x="0" y="0"/>
                  </a:moveTo>
                  <a:lnTo>
                    <a:pt x="436928" y="0"/>
                  </a:lnTo>
                  <a:lnTo>
                    <a:pt x="436928" y="5275029"/>
                  </a:lnTo>
                  <a:lnTo>
                    <a:pt x="0" y="5275029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50000">
                  <a:srgbClr val="FAAF8B">
                    <a:alpha val="100000"/>
                  </a:srgbClr>
                </a:gs>
                <a:gs pos="100000">
                  <a:srgbClr val="F82E6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6928" cy="531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7056015">
            <a:off x="963062" y="-4714023"/>
            <a:ext cx="4005343" cy="9890012"/>
            <a:chOff x="0" y="0"/>
            <a:chExt cx="1054905" cy="2604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4905" cy="2604777"/>
            </a:xfrm>
            <a:custGeom>
              <a:avLst/>
              <a:gdLst/>
              <a:ahLst/>
              <a:cxnLst/>
              <a:rect r="r" b="b" t="t" l="l"/>
              <a:pathLst>
                <a:path h="2604777" w="1054905">
                  <a:moveTo>
                    <a:pt x="0" y="0"/>
                  </a:moveTo>
                  <a:lnTo>
                    <a:pt x="1054905" y="0"/>
                  </a:lnTo>
                  <a:lnTo>
                    <a:pt x="1054905" y="2604777"/>
                  </a:lnTo>
                  <a:lnTo>
                    <a:pt x="0" y="2604777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4905" cy="2642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9608" y="2648201"/>
            <a:ext cx="936489" cy="9364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57852" y="940594"/>
            <a:ext cx="11050122" cy="128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9660" spc="-598">
                <a:solidFill>
                  <a:srgbClr val="FFFFFF"/>
                </a:solidFill>
                <a:latin typeface="DM Sans"/>
              </a:rPr>
              <a:t>Limitations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5246" y="4249150"/>
            <a:ext cx="5551841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42">
                <a:solidFill>
                  <a:srgbClr val="38B6FF"/>
                </a:solidFill>
                <a:latin typeface="Gagalin"/>
              </a:rPr>
              <a:t>Class Imbalance:  </a:t>
            </a:r>
          </a:p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Some activities may have fewer instances, impacting model performance and introducing bias.</a:t>
            </a:r>
            <a:r>
              <a:rPr lang="en-US" sz="1899" spc="-117">
                <a:solidFill>
                  <a:srgbClr val="FFFFFF"/>
                </a:solidFill>
                <a:latin typeface="DM Sans"/>
              </a:rPr>
              <a:t>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21238" y="2720410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89608" y="4333402"/>
            <a:ext cx="936489" cy="93648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65246" y="5935405"/>
            <a:ext cx="7739244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42">
                <a:solidFill>
                  <a:srgbClr val="38B6FF"/>
                </a:solidFill>
                <a:latin typeface="Gagalin"/>
              </a:rPr>
              <a:t>Computational Constraints: </a:t>
            </a:r>
          </a:p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Training complex models like SVM with RFE is computationally expensive and time-consuming.​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21238" y="4402833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2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89608" y="5963062"/>
            <a:ext cx="936489" cy="93648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21238" y="6032492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36" id="36"/>
          <p:cNvSpPr txBox="true"/>
          <p:nvPr/>
        </p:nvSpPr>
        <p:spPr>
          <a:xfrm rot="0">
            <a:off x="8526418" y="6839362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65246" y="2602873"/>
            <a:ext cx="5551841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142">
                <a:solidFill>
                  <a:srgbClr val="38B6FF"/>
                </a:solidFill>
                <a:latin typeface="Gagalin"/>
              </a:rPr>
              <a:t>High Dimensionality:</a:t>
            </a:r>
            <a:r>
              <a:rPr lang="en-US" sz="2299" spc="-142">
                <a:solidFill>
                  <a:srgbClr val="FFFFFF"/>
                </a:solidFill>
                <a:latin typeface="Gagalin"/>
              </a:rPr>
              <a:t> </a:t>
            </a:r>
          </a:p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A large number of features can lead to overfitting an</a:t>
            </a:r>
            <a:r>
              <a:rPr lang="en-US" sz="1899" spc="-117">
                <a:solidFill>
                  <a:srgbClr val="FFFFFF"/>
                </a:solidFill>
                <a:latin typeface="DM Sans"/>
              </a:rPr>
              <a:t>d increased computational complexity.​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0429163" y="2602873"/>
            <a:ext cx="7729719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42">
                <a:solidFill>
                  <a:srgbClr val="38B6FF"/>
                </a:solidFill>
                <a:latin typeface="Gagalin"/>
              </a:rPr>
              <a:t>Feature Selection Sensitivity: </a:t>
            </a:r>
          </a:p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The selected top features through RFE or SelectKBest can vary, affecting model performance.​</a:t>
            </a:r>
          </a:p>
          <a:p>
            <a:pPr algn="l">
              <a:lnSpc>
                <a:spcPts val="2659"/>
              </a:lnSpc>
            </a:pPr>
          </a:p>
        </p:txBody>
      </p:sp>
      <p:grpSp>
        <p:nvGrpSpPr>
          <p:cNvPr name="Group 39" id="39"/>
          <p:cNvGrpSpPr/>
          <p:nvPr/>
        </p:nvGrpSpPr>
        <p:grpSpPr>
          <a:xfrm rot="0">
            <a:off x="9144000" y="2630529"/>
            <a:ext cx="936489" cy="936489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375630" y="2699960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419638" y="4144010"/>
            <a:ext cx="7729719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42">
                <a:solidFill>
                  <a:srgbClr val="38B6FF"/>
                </a:solidFill>
                <a:latin typeface="Gagalin"/>
              </a:rPr>
              <a:t>Hyperparameter Tuning:  </a:t>
            </a:r>
          </a:p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Manual tuning may not cover the entire parameter space, potentially missing optimal settings.​</a:t>
            </a:r>
          </a:p>
          <a:p>
            <a:pPr algn="l">
              <a:lnSpc>
                <a:spcPts val="2659"/>
              </a:lnSpc>
            </a:pPr>
          </a:p>
        </p:txBody>
      </p:sp>
      <p:grpSp>
        <p:nvGrpSpPr>
          <p:cNvPr name="Group 44" id="44"/>
          <p:cNvGrpSpPr/>
          <p:nvPr/>
        </p:nvGrpSpPr>
        <p:grpSpPr>
          <a:xfrm rot="0">
            <a:off x="9144000" y="4171666"/>
            <a:ext cx="936489" cy="936489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9375630" y="4241097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696939" y="-846406"/>
            <a:ext cx="1658959" cy="20028624"/>
            <a:chOff x="0" y="0"/>
            <a:chExt cx="436928" cy="52750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928" cy="5275029"/>
            </a:xfrm>
            <a:custGeom>
              <a:avLst/>
              <a:gdLst/>
              <a:ahLst/>
              <a:cxnLst/>
              <a:rect r="r" b="b" t="t" l="l"/>
              <a:pathLst>
                <a:path h="5275029" w="436928">
                  <a:moveTo>
                    <a:pt x="0" y="0"/>
                  </a:moveTo>
                  <a:lnTo>
                    <a:pt x="436928" y="0"/>
                  </a:lnTo>
                  <a:lnTo>
                    <a:pt x="436928" y="5275029"/>
                  </a:lnTo>
                  <a:lnTo>
                    <a:pt x="0" y="5275029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50000">
                  <a:srgbClr val="FAAF8B">
                    <a:alpha val="100000"/>
                  </a:srgbClr>
                </a:gs>
                <a:gs pos="100000">
                  <a:srgbClr val="F82E6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6928" cy="531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696939" y="-119040"/>
            <a:ext cx="1658959" cy="20028624"/>
            <a:chOff x="0" y="0"/>
            <a:chExt cx="436928" cy="5275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6928" cy="5275029"/>
            </a:xfrm>
            <a:custGeom>
              <a:avLst/>
              <a:gdLst/>
              <a:ahLst/>
              <a:cxnLst/>
              <a:rect r="r" b="b" t="t" l="l"/>
              <a:pathLst>
                <a:path h="5275029" w="436928">
                  <a:moveTo>
                    <a:pt x="0" y="0"/>
                  </a:moveTo>
                  <a:lnTo>
                    <a:pt x="436928" y="0"/>
                  </a:lnTo>
                  <a:lnTo>
                    <a:pt x="436928" y="5275029"/>
                  </a:lnTo>
                  <a:lnTo>
                    <a:pt x="0" y="5275029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50000">
                  <a:srgbClr val="FAAF8B">
                    <a:alpha val="100000"/>
                  </a:srgbClr>
                </a:gs>
                <a:gs pos="100000">
                  <a:srgbClr val="F82E6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6928" cy="531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7056015">
            <a:off x="963062" y="-4714023"/>
            <a:ext cx="4005343" cy="9890012"/>
            <a:chOff x="0" y="0"/>
            <a:chExt cx="1054905" cy="2604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4905" cy="2604777"/>
            </a:xfrm>
            <a:custGeom>
              <a:avLst/>
              <a:gdLst/>
              <a:ahLst/>
              <a:cxnLst/>
              <a:rect r="r" b="b" t="t" l="l"/>
              <a:pathLst>
                <a:path h="2604777" w="1054905">
                  <a:moveTo>
                    <a:pt x="0" y="0"/>
                  </a:moveTo>
                  <a:lnTo>
                    <a:pt x="1054905" y="0"/>
                  </a:lnTo>
                  <a:lnTo>
                    <a:pt x="1054905" y="2604777"/>
                  </a:lnTo>
                  <a:lnTo>
                    <a:pt x="0" y="2604777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4905" cy="2642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9608" y="2648201"/>
            <a:ext cx="936489" cy="9364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57852" y="940594"/>
            <a:ext cx="11050122" cy="128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9660" spc="-598">
                <a:solidFill>
                  <a:srgbClr val="FFFFFF"/>
                </a:solidFill>
                <a:latin typeface="DM Sans"/>
              </a:rPr>
              <a:t>Future Work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5246" y="4249150"/>
            <a:ext cx="6326092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42">
                <a:solidFill>
                  <a:srgbClr val="38B6FF"/>
                </a:solidFill>
                <a:latin typeface="Gagalin"/>
              </a:rPr>
              <a:t>Class Imbalance Handling:  </a:t>
            </a:r>
          </a:p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 Bold"/>
              </a:rPr>
              <a:t>I</a:t>
            </a:r>
            <a:r>
              <a:rPr lang="en-US" sz="1899" spc="-117">
                <a:solidFill>
                  <a:srgbClr val="FFFFFF"/>
                </a:solidFill>
                <a:latin typeface="DM Sans"/>
              </a:rPr>
              <a:t>mplement techniques such as SMOTE or class weighting to better address class imbalance issues.​​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21238" y="2720410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89608" y="4333402"/>
            <a:ext cx="936489" cy="93648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65246" y="6107774"/>
            <a:ext cx="7729719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42">
                <a:solidFill>
                  <a:srgbClr val="38B6FF"/>
                </a:solidFill>
                <a:latin typeface="Gagalin"/>
              </a:rPr>
              <a:t>Automated Hyperparameter Tuning: </a:t>
            </a:r>
          </a:p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Use automated methods like GridSearchCV or RandomizedSearchCV for more comprehensive hyperparameter optimization.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1238" y="4402833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2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89608" y="6135430"/>
            <a:ext cx="936489" cy="93648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21238" y="6204861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36" id="36"/>
          <p:cNvSpPr txBox="true"/>
          <p:nvPr/>
        </p:nvSpPr>
        <p:spPr>
          <a:xfrm rot="0">
            <a:off x="8526418" y="6839362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65246" y="2585200"/>
            <a:ext cx="5551841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42">
                <a:solidFill>
                  <a:srgbClr val="38B6FF"/>
                </a:solidFill>
                <a:latin typeface="Gagalin"/>
              </a:rPr>
              <a:t>Advanced Feature Selection: </a:t>
            </a:r>
          </a:p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Explore additional feature selection and dimensionality reduction techniques to improve model efficiency and performance.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19638" y="2602873"/>
            <a:ext cx="7729719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42">
                <a:solidFill>
                  <a:srgbClr val="38B6FF"/>
                </a:solidFill>
                <a:latin typeface="Gagalin"/>
              </a:rPr>
              <a:t>Model Validation: </a:t>
            </a:r>
          </a:p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Test models on diverse datasets from different devices or environments to ensure robustness and generalizability.​</a:t>
            </a:r>
          </a:p>
          <a:p>
            <a:pPr algn="l">
              <a:lnSpc>
                <a:spcPts val="2659"/>
              </a:lnSpc>
            </a:pPr>
          </a:p>
        </p:txBody>
      </p:sp>
      <p:grpSp>
        <p:nvGrpSpPr>
          <p:cNvPr name="Group 39" id="39"/>
          <p:cNvGrpSpPr/>
          <p:nvPr/>
        </p:nvGrpSpPr>
        <p:grpSpPr>
          <a:xfrm rot="0">
            <a:off x="9144000" y="2630529"/>
            <a:ext cx="936489" cy="936489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375630" y="2699960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419638" y="4144010"/>
            <a:ext cx="7729719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42">
                <a:solidFill>
                  <a:srgbClr val="38B6FF"/>
                </a:solidFill>
                <a:latin typeface="Gagalin"/>
              </a:rPr>
              <a:t>Real-Time Implementation:  </a:t>
            </a:r>
          </a:p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Develop a real-time activity recognition system for deployment on smartphones or wearable devices.​</a:t>
            </a:r>
          </a:p>
          <a:p>
            <a:pPr algn="l">
              <a:lnSpc>
                <a:spcPts val="2659"/>
              </a:lnSpc>
            </a:pPr>
          </a:p>
        </p:txBody>
      </p:sp>
      <p:grpSp>
        <p:nvGrpSpPr>
          <p:cNvPr name="Group 44" id="44"/>
          <p:cNvGrpSpPr/>
          <p:nvPr/>
        </p:nvGrpSpPr>
        <p:grpSpPr>
          <a:xfrm rot="0">
            <a:off x="9144000" y="4171666"/>
            <a:ext cx="936489" cy="936489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9375630" y="4241097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696939" y="-846406"/>
            <a:ext cx="1658959" cy="20028624"/>
            <a:chOff x="0" y="0"/>
            <a:chExt cx="436928" cy="52750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928" cy="5275029"/>
            </a:xfrm>
            <a:custGeom>
              <a:avLst/>
              <a:gdLst/>
              <a:ahLst/>
              <a:cxnLst/>
              <a:rect r="r" b="b" t="t" l="l"/>
              <a:pathLst>
                <a:path h="5275029" w="436928">
                  <a:moveTo>
                    <a:pt x="0" y="0"/>
                  </a:moveTo>
                  <a:lnTo>
                    <a:pt x="436928" y="0"/>
                  </a:lnTo>
                  <a:lnTo>
                    <a:pt x="436928" y="5275029"/>
                  </a:lnTo>
                  <a:lnTo>
                    <a:pt x="0" y="5275029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50000">
                  <a:srgbClr val="FAAF8B">
                    <a:alpha val="100000"/>
                  </a:srgbClr>
                </a:gs>
                <a:gs pos="100000">
                  <a:srgbClr val="F82E6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6928" cy="531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696939" y="-119040"/>
            <a:ext cx="1658959" cy="20028624"/>
            <a:chOff x="0" y="0"/>
            <a:chExt cx="436928" cy="5275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6928" cy="5275029"/>
            </a:xfrm>
            <a:custGeom>
              <a:avLst/>
              <a:gdLst/>
              <a:ahLst/>
              <a:cxnLst/>
              <a:rect r="r" b="b" t="t" l="l"/>
              <a:pathLst>
                <a:path h="5275029" w="436928">
                  <a:moveTo>
                    <a:pt x="0" y="0"/>
                  </a:moveTo>
                  <a:lnTo>
                    <a:pt x="436928" y="0"/>
                  </a:lnTo>
                  <a:lnTo>
                    <a:pt x="436928" y="5275029"/>
                  </a:lnTo>
                  <a:lnTo>
                    <a:pt x="0" y="5275029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50000">
                  <a:srgbClr val="FAAF8B">
                    <a:alpha val="100000"/>
                  </a:srgbClr>
                </a:gs>
                <a:gs pos="100000">
                  <a:srgbClr val="F82E6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6928" cy="531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7056015">
            <a:off x="963062" y="-4714023"/>
            <a:ext cx="4005343" cy="9890012"/>
            <a:chOff x="0" y="0"/>
            <a:chExt cx="1054905" cy="2604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4905" cy="2604777"/>
            </a:xfrm>
            <a:custGeom>
              <a:avLst/>
              <a:gdLst/>
              <a:ahLst/>
              <a:cxnLst/>
              <a:rect r="r" b="b" t="t" l="l"/>
              <a:pathLst>
                <a:path h="2604777" w="1054905">
                  <a:moveTo>
                    <a:pt x="0" y="0"/>
                  </a:moveTo>
                  <a:lnTo>
                    <a:pt x="1054905" y="0"/>
                  </a:lnTo>
                  <a:lnTo>
                    <a:pt x="1054905" y="2604777"/>
                  </a:lnTo>
                  <a:lnTo>
                    <a:pt x="0" y="2604777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4905" cy="2642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9608" y="2648201"/>
            <a:ext cx="936489" cy="9364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57852" y="940594"/>
            <a:ext cx="6539906" cy="128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9660" spc="-598">
                <a:solidFill>
                  <a:srgbClr val="FFFFFF"/>
                </a:solidFill>
                <a:latin typeface="DM Sans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5246" y="3767266"/>
            <a:ext cx="5551841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38B6FF"/>
                </a:solidFill>
                <a:latin typeface="Gagalin"/>
              </a:rPr>
              <a:t>Activities</a:t>
            </a:r>
            <a:r>
              <a:rPr lang="en-US" sz="1899" spc="-117">
                <a:solidFill>
                  <a:srgbClr val="38B6FF"/>
                </a:solidFill>
                <a:latin typeface="Gagalin"/>
              </a:rPr>
              <a:t>::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WALKING​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WALKING_UPSTAIRS​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WALKING_DOWNSTAIRS​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SITTING​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STANDING​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LAYING​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21238" y="2720410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89608" y="4333402"/>
            <a:ext cx="936489" cy="93648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65246" y="6385519"/>
            <a:ext cx="5551841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38B6FF"/>
                </a:solidFill>
                <a:latin typeface="Gagalin"/>
              </a:rPr>
              <a:t>Device Used</a:t>
            </a:r>
            <a:r>
              <a:rPr lang="en-US" sz="1899" spc="-117">
                <a:solidFill>
                  <a:srgbClr val="38B6FF"/>
                </a:solidFill>
                <a:latin typeface="Gagalin"/>
              </a:rPr>
              <a:t>::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Smartphone (Samsung Galaxy S II) worn on the waist​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Captured 3-axis linear acceleration and 3-axis angular velocity at 50Hz​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21238" y="4402833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2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89608" y="6335915"/>
            <a:ext cx="936489" cy="93648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600043" y="2109746"/>
            <a:ext cx="5551841" cy="23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38B6FF"/>
                </a:solidFill>
                <a:latin typeface="Gagalin"/>
              </a:rPr>
              <a:t>Preprocessing</a:t>
            </a:r>
            <a:r>
              <a:rPr lang="en-US" sz="1899" spc="-117">
                <a:solidFill>
                  <a:srgbClr val="38B6FF"/>
                </a:solidFill>
                <a:latin typeface="Gagalin"/>
              </a:rPr>
              <a:t>::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Noise filtering​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Sliding windows of 2.56 seconds with 50% overlap (128 readings/window)​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Butterworth low-pass filter (0.3 Hz cutoff) to separate body acceleration and gravity​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21238" y="6445999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8216909" y="2182735"/>
            <a:ext cx="927091" cy="936489"/>
            <a:chOff x="0" y="0"/>
            <a:chExt cx="804644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046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4644">
                  <a:moveTo>
                    <a:pt x="402322" y="0"/>
                  </a:moveTo>
                  <a:cubicBezTo>
                    <a:pt x="180126" y="0"/>
                    <a:pt x="0" y="181951"/>
                    <a:pt x="0" y="406400"/>
                  </a:cubicBezTo>
                  <a:cubicBezTo>
                    <a:pt x="0" y="630849"/>
                    <a:pt x="180126" y="812800"/>
                    <a:pt x="402322" y="812800"/>
                  </a:cubicBezTo>
                  <a:cubicBezTo>
                    <a:pt x="624518" y="812800"/>
                    <a:pt x="804644" y="630849"/>
                    <a:pt x="804644" y="406400"/>
                  </a:cubicBezTo>
                  <a:cubicBezTo>
                    <a:pt x="804644" y="181951"/>
                    <a:pt x="624518" y="0"/>
                    <a:pt x="402322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5435" y="38100"/>
              <a:ext cx="65377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9783832" y="4395111"/>
            <a:ext cx="5551841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38B6FF"/>
                </a:solidFill>
                <a:latin typeface="Gagalin"/>
              </a:rPr>
              <a:t>Features</a:t>
            </a:r>
            <a:r>
              <a:rPr lang="en-US" sz="1899" spc="-117">
                <a:solidFill>
                  <a:srgbClr val="38B6FF"/>
                </a:solidFill>
                <a:latin typeface="Gagalin"/>
              </a:rPr>
              <a:t>::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Triaxial acceleration from accelerometer​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Estimated body acceleration​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Triaxial angular velocity from gyroscope​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561-feature vector (time and frequency domain variables)​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Subject identifier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8443839" y="2257075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526418" y="6839362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448538" y="4871077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507473" y="4871077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8275843" y="6738862"/>
            <a:ext cx="936489" cy="936489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8207511" y="4460798"/>
            <a:ext cx="936489" cy="936489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8448538" y="4636309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448538" y="6834112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6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783832" y="7013851"/>
            <a:ext cx="5551841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38B6FF"/>
                </a:solidFill>
                <a:latin typeface="Gagalin"/>
              </a:rPr>
              <a:t>Dataset Partitioning</a:t>
            </a:r>
            <a:r>
              <a:rPr lang="en-US" sz="1899" spc="-117">
                <a:solidFill>
                  <a:srgbClr val="38B6FF"/>
                </a:solidFill>
                <a:latin typeface="Gagalin"/>
              </a:rPr>
              <a:t>::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70% of volunteers for training data​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30% of volunteers for test data​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54" id="54"/>
          <p:cNvSpPr txBox="true"/>
          <p:nvPr/>
        </p:nvSpPr>
        <p:spPr>
          <a:xfrm rot="0">
            <a:off x="1665246" y="2617789"/>
            <a:ext cx="5551841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38B6FF"/>
                </a:solidFill>
                <a:latin typeface="Gagalin"/>
              </a:rPr>
              <a:t>Participants: 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30 individuals, aged 19-48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-3099422" y="-5982779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0" y="0"/>
                </a:moveTo>
                <a:lnTo>
                  <a:pt x="11181157" y="0"/>
                </a:lnTo>
                <a:lnTo>
                  <a:pt x="11181157" y="11209181"/>
                </a:lnTo>
                <a:lnTo>
                  <a:pt x="0" y="1120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140219" y="4847288"/>
            <a:ext cx="8295561" cy="10879424"/>
          </a:xfrm>
          <a:custGeom>
            <a:avLst/>
            <a:gdLst/>
            <a:ahLst/>
            <a:cxnLst/>
            <a:rect r="r" b="b" t="t" l="l"/>
            <a:pathLst>
              <a:path h="10879424" w="8295561">
                <a:moveTo>
                  <a:pt x="8295562" y="0"/>
                </a:moveTo>
                <a:lnTo>
                  <a:pt x="0" y="0"/>
                </a:lnTo>
                <a:lnTo>
                  <a:pt x="0" y="10879424"/>
                </a:lnTo>
                <a:lnTo>
                  <a:pt x="8295562" y="10879424"/>
                </a:lnTo>
                <a:lnTo>
                  <a:pt x="829556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7157" y="948893"/>
            <a:ext cx="14248317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496">
                <a:solidFill>
                  <a:srgbClr val="FFFFFF"/>
                </a:solidFill>
                <a:latin typeface="DM Sans"/>
              </a:rPr>
              <a:t>Exploratory Data Analysis (EDA)​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6949" y="2340719"/>
            <a:ext cx="16025794" cy="97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630" indent="-302315" lvl="1">
              <a:lnSpc>
                <a:spcPts val="3920"/>
              </a:lnSpc>
              <a:buFont typeface="Arial"/>
              <a:buChar char="•"/>
            </a:pPr>
            <a:r>
              <a:rPr lang="en-US" sz="2800" spc="-173">
                <a:solidFill>
                  <a:srgbClr val="FFFFFF"/>
                </a:solidFill>
                <a:latin typeface="Gagalin"/>
              </a:rPr>
              <a:t>Data Overview: </a:t>
            </a:r>
          </a:p>
          <a:p>
            <a:pPr algn="l">
              <a:lnSpc>
                <a:spcPts val="3920"/>
              </a:lnSpc>
            </a:pPr>
            <a:r>
              <a:rPr lang="en-US" sz="2800" spc="-173">
                <a:solidFill>
                  <a:srgbClr val="FFFFFF"/>
                </a:solidFill>
                <a:latin typeface="DM Sans"/>
              </a:rPr>
              <a:t>Provides a snapshot of the dataset's size and structure, helping to understand the scope and nature of the data.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6949" y="3489671"/>
            <a:ext cx="16504619" cy="147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630" indent="-302315" lvl="1">
              <a:lnSpc>
                <a:spcPts val="3920"/>
              </a:lnSpc>
              <a:buFont typeface="Arial"/>
              <a:buChar char="•"/>
            </a:pPr>
            <a:r>
              <a:rPr lang="en-US" sz="2800" spc="-173">
                <a:solidFill>
                  <a:srgbClr val="FFFFFF"/>
                </a:solidFill>
                <a:latin typeface="Gagalin"/>
              </a:rPr>
              <a:t>Data  Distribution: </a:t>
            </a:r>
          </a:p>
          <a:p>
            <a:pPr algn="l">
              <a:lnSpc>
                <a:spcPts val="3920"/>
              </a:lnSpc>
            </a:pPr>
            <a:r>
              <a:rPr lang="en-US" sz="2800" spc="-173">
                <a:solidFill>
                  <a:srgbClr val="FFFFFF"/>
                </a:solidFill>
                <a:latin typeface="DM Sans"/>
              </a:rPr>
              <a:t>Ensures that the data set is balanced across different activities and subjects, which is crucial for unbiased model training.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6949" y="4904438"/>
            <a:ext cx="17781051" cy="147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630" indent="-302315" lvl="1">
              <a:lnSpc>
                <a:spcPts val="3920"/>
              </a:lnSpc>
              <a:buFont typeface="Arial"/>
              <a:buChar char="•"/>
            </a:pPr>
            <a:r>
              <a:rPr lang="en-US" sz="2800" spc="-173">
                <a:solidFill>
                  <a:srgbClr val="FFFFFF"/>
                </a:solidFill>
                <a:latin typeface="Gagalin"/>
              </a:rPr>
              <a:t>T-SNE Visualization: </a:t>
            </a:r>
          </a:p>
          <a:p>
            <a:pPr algn="l">
              <a:lnSpc>
                <a:spcPts val="3920"/>
              </a:lnSpc>
            </a:pPr>
            <a:r>
              <a:rPr lang="en-US" sz="2800" spc="-173">
                <a:solidFill>
                  <a:srgbClr val="FFFFFF"/>
                </a:solidFill>
                <a:latin typeface="DM Sans"/>
              </a:rPr>
              <a:t>It offers insights into the clustering and separability of data points in a lower-dimensional space, adding to visual data exploration.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6949" y="6433505"/>
            <a:ext cx="16025794" cy="147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630" indent="-302315" lvl="1">
              <a:lnSpc>
                <a:spcPts val="3920"/>
              </a:lnSpc>
              <a:buFont typeface="Arial"/>
              <a:buChar char="•"/>
            </a:pPr>
            <a:r>
              <a:rPr lang="en-US" sz="2800" spc="-173">
                <a:solidFill>
                  <a:srgbClr val="FFFFFF"/>
                </a:solidFill>
                <a:latin typeface="Gagalin"/>
              </a:rPr>
              <a:t>Correlation Matrix: </a:t>
            </a:r>
          </a:p>
          <a:p>
            <a:pPr algn="l">
              <a:lnSpc>
                <a:spcPts val="3920"/>
              </a:lnSpc>
            </a:pPr>
            <a:r>
              <a:rPr lang="en-US" sz="2800" spc="-173">
                <a:solidFill>
                  <a:srgbClr val="FFFFFF"/>
                </a:solidFill>
                <a:latin typeface="DM Sans"/>
              </a:rPr>
              <a:t>It helps identify redundant features and understand relationships between different sensor readings, which can guide feature selection.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6949" y="7962572"/>
            <a:ext cx="15853320" cy="147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630" indent="-302315" lvl="1">
              <a:lnSpc>
                <a:spcPts val="3920"/>
              </a:lnSpc>
              <a:buFont typeface="Arial"/>
              <a:buChar char="•"/>
            </a:pPr>
            <a:r>
              <a:rPr lang="en-US" sz="2800" spc="-173">
                <a:solidFill>
                  <a:srgbClr val="FFFFFF"/>
                </a:solidFill>
                <a:latin typeface="Gagalin"/>
              </a:rPr>
              <a:t>Feature Importances: </a:t>
            </a:r>
          </a:p>
          <a:p>
            <a:pPr algn="l">
              <a:lnSpc>
                <a:spcPts val="3920"/>
              </a:lnSpc>
            </a:pPr>
            <a:r>
              <a:rPr lang="en-US" sz="2800" spc="-173">
                <a:solidFill>
                  <a:srgbClr val="FFFFFF"/>
                </a:solidFill>
                <a:latin typeface="DM Sans"/>
              </a:rPr>
              <a:t>Identifies key features that significantly impact the classification task, enabling more focused and efficient model training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831612">
            <a:off x="10280952" y="220684"/>
            <a:ext cx="6607815" cy="18512292"/>
            <a:chOff x="0" y="0"/>
            <a:chExt cx="1740330" cy="4875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0330" cy="4875665"/>
            </a:xfrm>
            <a:custGeom>
              <a:avLst/>
              <a:gdLst/>
              <a:ahLst/>
              <a:cxnLst/>
              <a:rect r="r" b="b" t="t" l="l"/>
              <a:pathLst>
                <a:path h="4875665" w="1740330">
                  <a:moveTo>
                    <a:pt x="0" y="0"/>
                  </a:moveTo>
                  <a:lnTo>
                    <a:pt x="1740330" y="0"/>
                  </a:lnTo>
                  <a:lnTo>
                    <a:pt x="1740330" y="4875665"/>
                  </a:lnTo>
                  <a:lnTo>
                    <a:pt x="0" y="4875665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0330" cy="4913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12166" y="2140008"/>
            <a:ext cx="13061717" cy="7492043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5499" t="0" r="-549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1832567" y="457821"/>
            <a:ext cx="1117080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spc="-483">
                <a:solidFill>
                  <a:srgbClr val="FFFFFF"/>
                </a:solidFill>
                <a:latin typeface="DM Sans"/>
              </a:rPr>
              <a:t>Data Visualization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831612">
            <a:off x="10280952" y="220684"/>
            <a:ext cx="6607815" cy="18512292"/>
            <a:chOff x="0" y="0"/>
            <a:chExt cx="1740330" cy="4875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0330" cy="4875665"/>
            </a:xfrm>
            <a:custGeom>
              <a:avLst/>
              <a:gdLst/>
              <a:ahLst/>
              <a:cxnLst/>
              <a:rect r="r" b="b" t="t" l="l"/>
              <a:pathLst>
                <a:path h="4875665" w="1740330">
                  <a:moveTo>
                    <a:pt x="0" y="0"/>
                  </a:moveTo>
                  <a:lnTo>
                    <a:pt x="1740330" y="0"/>
                  </a:lnTo>
                  <a:lnTo>
                    <a:pt x="1740330" y="4875665"/>
                  </a:lnTo>
                  <a:lnTo>
                    <a:pt x="0" y="4875665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0330" cy="4913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02200" y="1907855"/>
            <a:ext cx="12985318" cy="7448221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1253" t="0" r="-1253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2109457" y="586740"/>
            <a:ext cx="1117080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spc="-483">
                <a:solidFill>
                  <a:srgbClr val="FFFFFF"/>
                </a:solidFill>
                <a:latin typeface="DM Sans"/>
              </a:rPr>
              <a:t>Walking Activity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831612">
            <a:off x="10280952" y="220684"/>
            <a:ext cx="6607815" cy="18512292"/>
            <a:chOff x="0" y="0"/>
            <a:chExt cx="1740330" cy="4875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0330" cy="4875665"/>
            </a:xfrm>
            <a:custGeom>
              <a:avLst/>
              <a:gdLst/>
              <a:ahLst/>
              <a:cxnLst/>
              <a:rect r="r" b="b" t="t" l="l"/>
              <a:pathLst>
                <a:path h="4875665" w="1740330">
                  <a:moveTo>
                    <a:pt x="0" y="0"/>
                  </a:moveTo>
                  <a:lnTo>
                    <a:pt x="1740330" y="0"/>
                  </a:lnTo>
                  <a:lnTo>
                    <a:pt x="1740330" y="4875665"/>
                  </a:lnTo>
                  <a:lnTo>
                    <a:pt x="0" y="4875665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0330" cy="4913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02200" y="1907855"/>
            <a:ext cx="12985318" cy="7448221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2247" t="0" r="-224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519662" y="556881"/>
            <a:ext cx="1117080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spc="-483">
                <a:solidFill>
                  <a:srgbClr val="FFFFFF"/>
                </a:solidFill>
                <a:latin typeface="DM Sans"/>
              </a:rPr>
              <a:t>All Activity Recognition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41581" cy="10287000"/>
            <a:chOff x="0" y="0"/>
            <a:chExt cx="925544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4000"/>
            </a:blip>
            <a:srcRect l="5013" t="0" r="5013" b="0"/>
            <a:stretch>
              <a:fillRect/>
            </a:stretch>
          </p:blipFill>
          <p:spPr>
            <a:xfrm flipH="false" flipV="false">
              <a:off x="0" y="0"/>
              <a:ext cx="9255441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398531" y="-385609"/>
            <a:ext cx="1756017" cy="11093740"/>
            <a:chOff x="0" y="0"/>
            <a:chExt cx="462490" cy="29218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2490" cy="2921808"/>
            </a:xfrm>
            <a:custGeom>
              <a:avLst/>
              <a:gdLst/>
              <a:ahLst/>
              <a:cxnLst/>
              <a:rect r="r" b="b" t="t" l="l"/>
              <a:pathLst>
                <a:path h="2921808" w="462490">
                  <a:moveTo>
                    <a:pt x="0" y="0"/>
                  </a:moveTo>
                  <a:lnTo>
                    <a:pt x="462490" y="0"/>
                  </a:lnTo>
                  <a:lnTo>
                    <a:pt x="462490" y="2921808"/>
                  </a:lnTo>
                  <a:lnTo>
                    <a:pt x="0" y="2921808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33333">
                  <a:srgbClr val="131416">
                    <a:alpha val="57500"/>
                  </a:srgbClr>
                </a:gs>
                <a:gs pos="66667">
                  <a:srgbClr val="131416">
                    <a:alpha val="91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62490" cy="295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884678" y="2530244"/>
            <a:ext cx="12107754" cy="202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35"/>
              </a:lnSpc>
            </a:pPr>
            <a:r>
              <a:rPr lang="en-US" sz="11810" spc="-732">
                <a:solidFill>
                  <a:srgbClr val="FFFFFF"/>
                </a:solidFill>
                <a:latin typeface="DM Sans"/>
              </a:rPr>
              <a:t>Model Evaluation</a:t>
            </a:r>
          </a:p>
        </p:txBody>
      </p:sp>
      <p:grpSp>
        <p:nvGrpSpPr>
          <p:cNvPr name="Group 8" id="8"/>
          <p:cNvGrpSpPr/>
          <p:nvPr/>
        </p:nvGrpSpPr>
        <p:grpSpPr>
          <a:xfrm rot="-7056015">
            <a:off x="963062" y="-4714023"/>
            <a:ext cx="4005343" cy="9890012"/>
            <a:chOff x="0" y="0"/>
            <a:chExt cx="1054905" cy="2604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4905" cy="2604777"/>
            </a:xfrm>
            <a:custGeom>
              <a:avLst/>
              <a:gdLst/>
              <a:ahLst/>
              <a:cxnLst/>
              <a:rect r="r" b="b" t="t" l="l"/>
              <a:pathLst>
                <a:path h="2604777" w="1054905">
                  <a:moveTo>
                    <a:pt x="0" y="0"/>
                  </a:moveTo>
                  <a:lnTo>
                    <a:pt x="1054905" y="0"/>
                  </a:lnTo>
                  <a:lnTo>
                    <a:pt x="1054905" y="2604777"/>
                  </a:lnTo>
                  <a:lnTo>
                    <a:pt x="0" y="2604777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4905" cy="2642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6941581" y="4992246"/>
            <a:ext cx="9407464" cy="236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682" spc="-166">
                <a:solidFill>
                  <a:srgbClr val="FFFFFF"/>
                </a:solidFill>
                <a:latin typeface="DM Sans"/>
              </a:rPr>
              <a:t>The HAR dataset is utilized to differentiate between various human activities using sensor data. We examined three popular machine learning models: k-Nearest Neighbors (kNN), Support Vector Machine (SVM), and Logistic Regression. Below are their implementation specifics and performance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696939" y="-846406"/>
            <a:ext cx="1658959" cy="20028624"/>
            <a:chOff x="0" y="0"/>
            <a:chExt cx="436928" cy="52750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928" cy="5275029"/>
            </a:xfrm>
            <a:custGeom>
              <a:avLst/>
              <a:gdLst/>
              <a:ahLst/>
              <a:cxnLst/>
              <a:rect r="r" b="b" t="t" l="l"/>
              <a:pathLst>
                <a:path h="5275029" w="436928">
                  <a:moveTo>
                    <a:pt x="0" y="0"/>
                  </a:moveTo>
                  <a:lnTo>
                    <a:pt x="436928" y="0"/>
                  </a:lnTo>
                  <a:lnTo>
                    <a:pt x="436928" y="5275029"/>
                  </a:lnTo>
                  <a:lnTo>
                    <a:pt x="0" y="5275029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50000">
                  <a:srgbClr val="FAAF8B">
                    <a:alpha val="100000"/>
                  </a:srgbClr>
                </a:gs>
                <a:gs pos="100000">
                  <a:srgbClr val="F82E6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6928" cy="531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696939" y="-119040"/>
            <a:ext cx="1658959" cy="20028624"/>
            <a:chOff x="0" y="0"/>
            <a:chExt cx="436928" cy="5275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6928" cy="5275029"/>
            </a:xfrm>
            <a:custGeom>
              <a:avLst/>
              <a:gdLst/>
              <a:ahLst/>
              <a:cxnLst/>
              <a:rect r="r" b="b" t="t" l="l"/>
              <a:pathLst>
                <a:path h="5275029" w="436928">
                  <a:moveTo>
                    <a:pt x="0" y="0"/>
                  </a:moveTo>
                  <a:lnTo>
                    <a:pt x="436928" y="0"/>
                  </a:lnTo>
                  <a:lnTo>
                    <a:pt x="436928" y="5275029"/>
                  </a:lnTo>
                  <a:lnTo>
                    <a:pt x="0" y="5275029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50000">
                  <a:srgbClr val="FAAF8B">
                    <a:alpha val="100000"/>
                  </a:srgbClr>
                </a:gs>
                <a:gs pos="100000">
                  <a:srgbClr val="F82E6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6928" cy="531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7056015">
            <a:off x="963062" y="-4714023"/>
            <a:ext cx="4005343" cy="9890012"/>
            <a:chOff x="0" y="0"/>
            <a:chExt cx="1054905" cy="2604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4905" cy="2604777"/>
            </a:xfrm>
            <a:custGeom>
              <a:avLst/>
              <a:gdLst/>
              <a:ahLst/>
              <a:cxnLst/>
              <a:rect r="r" b="b" t="t" l="l"/>
              <a:pathLst>
                <a:path h="2604777" w="1054905">
                  <a:moveTo>
                    <a:pt x="0" y="0"/>
                  </a:moveTo>
                  <a:lnTo>
                    <a:pt x="1054905" y="0"/>
                  </a:lnTo>
                  <a:lnTo>
                    <a:pt x="1054905" y="2604777"/>
                  </a:lnTo>
                  <a:lnTo>
                    <a:pt x="0" y="2604777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4905" cy="2642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9608" y="2648201"/>
            <a:ext cx="936489" cy="9364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57852" y="940594"/>
            <a:ext cx="11050122" cy="128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9660" spc="-598">
                <a:solidFill>
                  <a:srgbClr val="FFFFFF"/>
                </a:solidFill>
                <a:latin typeface="DM Sans"/>
              </a:rPr>
              <a:t>Model Selection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5246" y="4258675"/>
            <a:ext cx="5551841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 Bold"/>
              </a:rPr>
              <a:t>KNN is used as a baseline to understand the data distribution and the effectiveness of a simple, intuitive model.</a:t>
            </a:r>
            <a:r>
              <a:rPr lang="en-US" sz="1899" spc="-117">
                <a:solidFill>
                  <a:srgbClr val="FFFFFF"/>
                </a:solidFill>
                <a:latin typeface="DM Sans Bold"/>
              </a:rPr>
              <a:t>​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21238" y="2720410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89608" y="4333402"/>
            <a:ext cx="936489" cy="93648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65246" y="5944930"/>
            <a:ext cx="7729719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 Bold"/>
              </a:rPr>
              <a:t>Logistic Regression is used for this dataset due to its simplicity, interpretability, and efficiency in handling multi-class classification, providing a reliable baseline for comparison with more complex models. It efficiently processes high-dimensional data with regularization, making it suitable for large feature sets.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1238" y="4402833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2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89608" y="5963062"/>
            <a:ext cx="936489" cy="93648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39A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21238" y="6032492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36" id="36"/>
          <p:cNvSpPr txBox="true"/>
          <p:nvPr/>
        </p:nvSpPr>
        <p:spPr>
          <a:xfrm rot="0">
            <a:off x="10513444" y="7317720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48538" y="4871077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07473" y="4871077"/>
            <a:ext cx="473230" cy="71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 spc="-258">
                <a:solidFill>
                  <a:srgbClr val="131416"/>
                </a:solidFill>
                <a:latin typeface="DM Sans"/>
              </a:rPr>
              <a:t>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65246" y="2594725"/>
            <a:ext cx="5551841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7">
                <a:solidFill>
                  <a:srgbClr val="FFFFFF"/>
                </a:solidFill>
                <a:latin typeface="DM Sans"/>
              </a:rPr>
              <a:t>SVM is chosen for its robustness and effectiveness in</a:t>
            </a:r>
            <a:r>
              <a:rPr lang="en-US" sz="1899" spc="-117">
                <a:solidFill>
                  <a:srgbClr val="FFFFFF"/>
                </a:solidFill>
                <a:latin typeface="DM Sans"/>
              </a:rPr>
              <a:t> high-dimensional feature spaces, making it suitable for complex datasets like this.​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-3099422" y="-5982779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0" y="0"/>
                </a:moveTo>
                <a:lnTo>
                  <a:pt x="11181157" y="0"/>
                </a:lnTo>
                <a:lnTo>
                  <a:pt x="11181157" y="11209181"/>
                </a:lnTo>
                <a:lnTo>
                  <a:pt x="0" y="1120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140219" y="4847288"/>
            <a:ext cx="8295561" cy="10879424"/>
          </a:xfrm>
          <a:custGeom>
            <a:avLst/>
            <a:gdLst/>
            <a:ahLst/>
            <a:cxnLst/>
            <a:rect r="r" b="b" t="t" l="l"/>
            <a:pathLst>
              <a:path h="10879424" w="8295561">
                <a:moveTo>
                  <a:pt x="8295562" y="0"/>
                </a:moveTo>
                <a:lnTo>
                  <a:pt x="0" y="0"/>
                </a:lnTo>
                <a:lnTo>
                  <a:pt x="0" y="10879424"/>
                </a:lnTo>
                <a:lnTo>
                  <a:pt x="8295562" y="10879424"/>
                </a:lnTo>
                <a:lnTo>
                  <a:pt x="829556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7157" y="948893"/>
            <a:ext cx="14248317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496">
                <a:solidFill>
                  <a:srgbClr val="FFFFFF"/>
                </a:solidFill>
                <a:latin typeface="DM Sans"/>
              </a:rPr>
              <a:t>Feature Selection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29073" y="2831385"/>
            <a:ext cx="8488173" cy="2137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7"/>
              </a:lnSpc>
            </a:pPr>
            <a:r>
              <a:rPr lang="en-US" sz="3584" spc="-222">
                <a:solidFill>
                  <a:srgbClr val="38B6FF"/>
                </a:solidFill>
                <a:latin typeface="Gagalin"/>
              </a:rPr>
              <a:t>Selected Features</a:t>
            </a:r>
            <a:r>
              <a:rPr lang="en-US" sz="3584" spc="-222">
                <a:solidFill>
                  <a:srgbClr val="38B6FF"/>
                </a:solidFill>
                <a:latin typeface="Gagalin"/>
              </a:rPr>
              <a:t>: </a:t>
            </a:r>
          </a:p>
          <a:p>
            <a:pPr algn="l">
              <a:lnSpc>
                <a:spcPts val="4037"/>
              </a:lnSpc>
            </a:pPr>
            <a:r>
              <a:rPr lang="en-US" sz="2884" spc="-178">
                <a:solidFill>
                  <a:srgbClr val="FFFFFF"/>
                </a:solidFill>
                <a:latin typeface="DM Sans"/>
              </a:rPr>
              <a:t>Using Recursive Feature Elimination (RFE), the top 10 features were selected based on their importance as determined by a linear SVM.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76497" y="5455002"/>
            <a:ext cx="10681497" cy="270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spc="-254">
                <a:solidFill>
                  <a:srgbClr val="38B6FF"/>
                </a:solidFill>
                <a:latin typeface="Gagalin"/>
              </a:rPr>
              <a:t>Reason: </a:t>
            </a:r>
          </a:p>
          <a:p>
            <a:pPr algn="l">
              <a:lnSpc>
                <a:spcPts val="3920"/>
              </a:lnSpc>
            </a:pPr>
            <a:r>
              <a:rPr lang="en-US" sz="2800" spc="-173">
                <a:solidFill>
                  <a:srgbClr val="FFFFFF"/>
                </a:solidFill>
                <a:latin typeface="DM Sans Bold"/>
              </a:rPr>
              <a:t>Feature selection reduces dimensionality, improves model performance, and prevents overfitting by focusing on the most informative features, ensuring a more efficient and effective model.​</a:t>
            </a:r>
          </a:p>
          <a:p>
            <a:pPr algn="l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DAGHrTo_lcQ</dc:identifier>
  <dcterms:modified xsi:type="dcterms:W3CDTF">2011-08-01T06:04:30Z</dcterms:modified>
  <cp:revision>1</cp:revision>
  <dc:title>Human Activity Recognition using Smartphones​</dc:title>
</cp:coreProperties>
</file>